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3" r:id="rId32"/>
    <p:sldId id="294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7" r:id="rId44"/>
    <p:sldId id="308" r:id="rId45"/>
    <p:sldId id="309" r:id="rId46"/>
    <p:sldId id="311" r:id="rId47"/>
    <p:sldId id="313" r:id="rId48"/>
    <p:sldId id="314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Libre Franklin" panose="02020500000000000000" charset="0"/>
      <p:regular r:id="rId55"/>
      <p:bold r:id="rId56"/>
      <p:italic r:id="rId57"/>
      <p:boldItalic r:id="rId58"/>
    </p:embeddedFont>
    <p:embeddedFont>
      <p:font typeface="標楷體" panose="03000509000000000000" pitchFamily="65" charset="-12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gvEdkcyhEisef/Va6Z/s+Lk5+/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7C8"/>
    <a:srgbClr val="316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8C208-4C7B-41A3-93B7-DA60C3692486}">
  <a:tblStyle styleId="{CF78C208-4C7B-41A3-93B7-DA60C36924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FDFDAA-F29C-48F8-8F41-BF04A00F68FD}" styleName="Table_1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E"/>
          </a:solidFill>
        </a:fill>
      </a:tcStyle>
    </a:wholeTbl>
    <a:band1H>
      <a:tcTxStyle/>
      <a:tcStyle>
        <a:tcBdr/>
        <a:fill>
          <a:solidFill>
            <a:srgbClr val="F4D8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4D8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zh-TW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zh-TW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zh-TW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ea typeface="Calibri"/>
                <a:sym typeface="Calibri"/>
              </a:rPr>
              <a:pPr algn="r"/>
              <a:t>‹#›</a:t>
            </a:fld>
            <a:endParaRPr lang="zh-TW" alt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參考來源：http://www.powenko.com/wordpress/arduino-%E7%A1%AC%E9%AB%94%E4%BB%8B%E7%B4%B9/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https://openhome.cc/Gossip/Books/mBlockArduino1-3and1-4.html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類比訊號接腳：A0, A1, A2, A3, A4, A5 可用來接受類比電壓輸入，但不能輸出類比電壓，類比電壓必須透過數位腳位D3 (~3)  、D5 (~5)  、D</a:t>
            </a: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(~</a:t>
            </a: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、D9 (~9) 、D10 (~10) 、D11 (~11)，以PWM模擬。其中 A4 有 SDA  和 A5 有 SCL 功能。另外，A0至A5也可作為數位輸出、輸入腳位使用，此時A0至A5分別可視為D14至D19。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LED 燈：用來顯示 D13，是高電壓還低電壓。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10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參考來源：http://www.powenko.com/wordpress/arduino-%E7%A1%AC%E9%AB%94%E4%BB%8B%E7%B4%B9/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https://openhome.cc/Gossip/Books/mBlockArduino1-3and1-4.html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燈：電源顯示燈。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Microcontroller (控制晶片) : 控制板的大腦ATmega328，採雙列直插封裝（Dual in-line package），又稱DIP封裝，市面上有單獨銷售ATmega328，如果控制板上的ATmega328損壞，可以使用小的一字起子或尖嘴鉗將之撬起，用新的ATmega328取代。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5" name="Google Shape;2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Google Shape;2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Google Shape;3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Google Shape;3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6" name="Google Shape;3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6" name="Google Shape;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Google Shape;4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8" name="Google Shape;4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6" name="Google Shape;4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Google Shape;4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4" name="Google Shape;4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Google Shape;5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9" name="Google Shape;50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參考來源：https://lolikitty.pixnet.net/blog/post/75348048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Google Shape;51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32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7" name="Google Shape;51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參考來源：https://lolikitty.pixnet.net/blog/post/75348048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33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5" name="Google Shape;52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0" name="Google Shape;56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8" name="Google Shape;5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8" name="Google Shape;5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5" name="Google Shape;5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聯發科最大的優勢在於價格是其中最經濟划算的，本身具有 Wi-Fi、GPS，並且還可發簡訊，大致上基本的功能都囊括在內。如果拿 Arduino 類比，要達到相同的功能大概要花個一萬元左右，相比聯發科 Linkit one 大概只要兩千多元即可，可見它的實惠之處。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針對 Raspberry Pi 比較完整的 Sensor 大概就只有相機、NFC、RFID 這些，其他比較深入的像是加速度、空氣品質這類都沒有非常完整。許多人使用者也希望它能夠設計一個平台，例如用樹莓派做 Arduino 資料搜集，目前坊間也有這樣的教案，但直接使用 Linux 做 Coding 的人卻是不多。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參考來源：https://www.techbang.com/posts/2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072-cao-yongzhong-board-maker-iot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4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Google Shape;59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" name="Google Shape;60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1" name="Google Shape;61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5" name="Google Shape;62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5" name="Google Shape;63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3" name="Google Shape;64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" name="Google Shape;66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4" name="Google Shape;70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1" name="Google Shape;7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參考來源：http://www.powenko.com/wordpress/arduino-%E7%A1%AC%E9%AB%94%E4%BB%8B%E7%B4%B9/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支援USB接頭傳輸資料及供電(不需額外電源)。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輸入電壓Power Jack，可以單獨使用，不需連接USB電腦時就可以直接接上7V_12V電源，或是使用9V電池供電。（所以1和2只要選選擇一個就可以了）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重新執行程式按鈕。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參考來源：http://www.powenko.com/wordpress/arduino-%E7%A1%AC%E9%AB%94%E4%BB%8B%E7%B4%B9/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https://single9.net/2011/10/software-pwm-by-arduino/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https://openhome.cc/Gossip/Books/mBlockArduino1-3and1-4.html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AutoNum type="arabicPeriod" startAt="4"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數位接腳:由右到左那他分別是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4-1：數位接腳0到數位接腳13：有些字前面有～符號，例如說～10，這個意思是當它可以當成數位接腳10，可以做PWM 的資料輸出，這些腳位可以用數位訊號來模擬出類比訊號，只有特別的接腳可以做PWM 的資料輸出。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4-2：GND: 接地接腳。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備註：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PWM 是 Pulse-width Modulation 的縮寫，即脈波寬度調整或稱頻寬調整，常用於電子式的電壓調整，例如：</a:t>
            </a:r>
            <a:r>
              <a:rPr lang="zh-TW" sz="1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燈光亮度、馬達控制、螢幕亮度</a:t>
            </a: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…等等。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8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參考來源：http://www.powenko.com/wordpress/arduino-%E7%A1%AC%E9%AB%94%E4%BB%8B%E7%B4%B9/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AutoNum type="arabicPeriod" startAt="6"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電源控制的接腳：(由右至左)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-1: Vin (電源輸入)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-2: Gnd (接地)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-3: Gnd (接地)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-4: 5V (5V 電源輸出)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-5: 3V3 (3V電源輸出)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RESET (重新執行程式)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-7: IOREF（輸出入埠電壓參考）插孔和5V（電源輸出）插孔相連，它可以讓擴充板    （Shield）得知此Arduino板的運作電壓（註：大部分的擴充板都沒有使用到這項功能）。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-8: 空接，沒有任何作用，未來的控制板也許會用到此插孔。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ea typeface="Calibri"/>
                <a:sym typeface="Calibri"/>
              </a:rPr>
              <a:t>9</a:t>
            </a:fld>
            <a:endParaRPr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77"/>
          <p:cNvGrpSpPr/>
          <p:nvPr/>
        </p:nvGrpSpPr>
        <p:grpSpPr>
          <a:xfrm>
            <a:off x="752475" y="744538"/>
            <a:ext cx="10674349" cy="5349875"/>
            <a:chOff x="752858" y="744469"/>
            <a:chExt cx="10674116" cy="5349671"/>
          </a:xfrm>
        </p:grpSpPr>
        <p:sp>
          <p:nvSpPr>
            <p:cNvPr id="18" name="Google Shape;18;p77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7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" name="Google Shape;20;p77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cap="none">
                <a:solidFill>
                  <a:schemeClr val="dk2"/>
                </a:solidFill>
              </a:defRPr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7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dt" idx="10"/>
          </p:nvPr>
        </p:nvSpPr>
        <p:spPr>
          <a:xfrm>
            <a:off x="752475" y="6453188"/>
            <a:ext cx="16081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7"/>
          <p:cNvSpPr txBox="1">
            <a:spLocks noGrp="1"/>
          </p:cNvSpPr>
          <p:nvPr>
            <p:ph type="ftr" idx="11"/>
          </p:nvPr>
        </p:nvSpPr>
        <p:spPr>
          <a:xfrm>
            <a:off x="2584450" y="6453188"/>
            <a:ext cx="702310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7"/>
          <p:cNvSpPr txBox="1">
            <a:spLocks noGrp="1"/>
          </p:cNvSpPr>
          <p:nvPr>
            <p:ph type="sldNum" idx="12"/>
          </p:nvPr>
        </p:nvSpPr>
        <p:spPr>
          <a:xfrm>
            <a:off x="9831388" y="6453188"/>
            <a:ext cx="1595437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6"/>
          <p:cNvSpPr txBox="1">
            <a:spLocks noGrp="1"/>
          </p:cNvSpPr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86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6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7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7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87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7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7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8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8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8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9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79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9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79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9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9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9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0" title="Crop Mark"/>
          <p:cNvSpPr/>
          <p:nvPr/>
        </p:nvSpPr>
        <p:spPr>
          <a:xfrm>
            <a:off x="8151813" y="1685925"/>
            <a:ext cx="3275012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2" name="Google Shape;42;p80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cap="none">
                <a:solidFill>
                  <a:schemeClr val="lt2"/>
                </a:solidFill>
              </a:defRPr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0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0"/>
          <p:cNvSpPr txBox="1">
            <a:spLocks noGrp="1"/>
          </p:cNvSpPr>
          <p:nvPr>
            <p:ph type="dt" idx="10"/>
          </p:nvPr>
        </p:nvSpPr>
        <p:spPr>
          <a:xfrm>
            <a:off x="738188" y="6453188"/>
            <a:ext cx="16224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0"/>
          <p:cNvSpPr txBox="1">
            <a:spLocks noGrp="1"/>
          </p:cNvSpPr>
          <p:nvPr>
            <p:ph type="ftr" idx="11"/>
          </p:nvPr>
        </p:nvSpPr>
        <p:spPr>
          <a:xfrm>
            <a:off x="2584450" y="6453188"/>
            <a:ext cx="702310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0"/>
          <p:cNvSpPr txBox="1">
            <a:spLocks noGrp="1"/>
          </p:cNvSpPr>
          <p:nvPr>
            <p:ph type="sldNum" idx="12"/>
          </p:nvPr>
        </p:nvSpPr>
        <p:spPr>
          <a:xfrm>
            <a:off x="9831388" y="6453188"/>
            <a:ext cx="1595437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1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1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81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1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1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2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2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2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3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內容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4" title="Background Shape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65;p84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Google Shape;66;p84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4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84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4"/>
          <p:cNvSpPr txBox="1">
            <a:spLocks noGrp="1"/>
          </p:cNvSpPr>
          <p:nvPr>
            <p:ph type="dt" idx="10"/>
          </p:nvPr>
        </p:nvSpPr>
        <p:spPr>
          <a:xfrm>
            <a:off x="72390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4"/>
          <p:cNvSpPr txBox="1">
            <a:spLocks noGrp="1"/>
          </p:cNvSpPr>
          <p:nvPr>
            <p:ph type="ftr" idx="11"/>
          </p:nvPr>
        </p:nvSpPr>
        <p:spPr>
          <a:xfrm>
            <a:off x="2206625" y="6453188"/>
            <a:ext cx="23733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4"/>
          <p:cNvSpPr txBox="1">
            <a:spLocks noGrp="1"/>
          </p:cNvSpPr>
          <p:nvPr>
            <p:ph type="sldNum" idx="12"/>
          </p:nvPr>
        </p:nvSpPr>
        <p:spPr>
          <a:xfrm>
            <a:off x="9883775" y="6453188"/>
            <a:ext cx="15954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圖片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5" title="Background Shape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74;p85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Google Shape;75;p8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5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7" name="Google Shape;77;p85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85"/>
          <p:cNvSpPr txBox="1">
            <a:spLocks noGrp="1"/>
          </p:cNvSpPr>
          <p:nvPr>
            <p:ph type="dt" idx="10"/>
          </p:nvPr>
        </p:nvSpPr>
        <p:spPr>
          <a:xfrm>
            <a:off x="72390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5"/>
          <p:cNvSpPr txBox="1">
            <a:spLocks noGrp="1"/>
          </p:cNvSpPr>
          <p:nvPr>
            <p:ph type="ftr" idx="11"/>
          </p:nvPr>
        </p:nvSpPr>
        <p:spPr>
          <a:xfrm>
            <a:off x="2206625" y="6453188"/>
            <a:ext cx="23733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5"/>
          <p:cNvSpPr txBox="1">
            <a:spLocks noGrp="1"/>
          </p:cNvSpPr>
          <p:nvPr>
            <p:ph type="sldNum" idx="12"/>
          </p:nvPr>
        </p:nvSpPr>
        <p:spPr>
          <a:xfrm>
            <a:off x="9883775" y="6453188"/>
            <a:ext cx="15954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76"/>
          <p:cNvSpPr txBox="1">
            <a:spLocks noGrp="1"/>
          </p:cNvSpPr>
          <p:nvPr>
            <p:ph type="dt" idx="10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zh-TW" altLang="en-US"/>
          </a:p>
        </p:txBody>
      </p:sp>
      <p:sp>
        <p:nvSpPr>
          <p:cNvPr id="13" name="Google Shape;13;p76"/>
          <p:cNvSpPr txBox="1">
            <a:spLocks noGrp="1"/>
          </p:cNvSpPr>
          <p:nvPr>
            <p:ph type="ftr" idx="11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zh-TW" altLang="en-US"/>
          </a:p>
        </p:txBody>
      </p:sp>
      <p:sp>
        <p:nvSpPr>
          <p:cNvPr id="14" name="Google Shape;14;p7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Google Shape;15;p76" title="Side bar"/>
          <p:cNvSpPr/>
          <p:nvPr/>
        </p:nvSpPr>
        <p:spPr>
          <a:xfrm>
            <a:off x="477838" y="0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tw/zh/resources/conversion-calculators/conversion-calculator-resistor-color-code-5-ban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t="15714"/>
          <a:stretch/>
        </p:blipFill>
        <p:spPr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 descr="&quot;&quot;"/>
          <p:cNvSpPr/>
          <p:nvPr/>
        </p:nvSpPr>
        <p:spPr>
          <a:xfrm>
            <a:off x="1155700" y="1125538"/>
            <a:ext cx="9867900" cy="4592637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99" name="Google Shape;99;p1"/>
          <p:cNvSpPr/>
          <p:nvPr/>
        </p:nvSpPr>
        <p:spPr>
          <a:xfrm rot="10800000">
            <a:off x="752475" y="744538"/>
            <a:ext cx="3276600" cy="4408487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8151813" y="1685925"/>
            <a:ext cx="3275012" cy="440848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ldNum" idx="12"/>
          </p:nvPr>
        </p:nvSpPr>
        <p:spPr>
          <a:xfrm>
            <a:off x="9831388" y="6453188"/>
            <a:ext cx="1595437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CC226E87-D017-C44A-B3AB-76A729398A98}"/>
              </a:ext>
            </a:extLst>
          </p:cNvPr>
          <p:cNvSpPr>
            <a:spLocks noGrp="1"/>
          </p:cNvSpPr>
          <p:nvPr/>
        </p:nvSpPr>
        <p:spPr>
          <a:xfrm>
            <a:off x="1339775" y="1620044"/>
            <a:ext cx="9512450" cy="1808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物聯網基礎與實作</a:t>
            </a:r>
            <a:br>
              <a:rPr lang="en-US" altLang="zh-TW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400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–Arduino</a:t>
            </a:r>
            <a:r>
              <a:rPr lang="zh-TW" altLang="en-US" sz="4400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基本介紹</a:t>
            </a:r>
            <a:r>
              <a:rPr lang="en-US" altLang="zh-TW" sz="4400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&amp;</a:t>
            </a:r>
            <a:r>
              <a:rPr lang="zh-TW" altLang="en-US" sz="4400" cap="none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光敏電阻</a:t>
            </a:r>
            <a:endParaRPr kumimoji="1" lang="zh-TW" altLang="en-US" cap="none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">
            <a:extLst>
              <a:ext uri="{FF2B5EF4-FFF2-40B4-BE49-F238E27FC236}">
                <a16:creationId xmlns:a16="http://schemas.microsoft.com/office/drawing/2014/main" id="{2F1BBE36-526B-AC4A-A353-BF912077EC75}"/>
              </a:ext>
            </a:extLst>
          </p:cNvPr>
          <p:cNvSpPr txBox="1"/>
          <p:nvPr/>
        </p:nvSpPr>
        <p:spPr>
          <a:xfrm>
            <a:off x="6217920" y="4294714"/>
            <a:ext cx="480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老師：潘建良</a:t>
            </a:r>
            <a:endParaRPr kumimoji="1" lang="en-US" altLang="zh-TW" sz="36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kumimoji="1"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助教：楊宗翰、郭家偉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>
            <a:spLocks noGrp="1"/>
          </p:cNvSpPr>
          <p:nvPr>
            <p:ph type="title"/>
          </p:nvPr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UNO 板介紹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875899" y="4958358"/>
            <a:ext cx="1091504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6.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類比訊號接腳：A0, A1, A2, A3, A4, A5 可用來接受類比電壓輸入</a:t>
            </a: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。</a:t>
            </a:r>
            <a:endParaRPr lang="en-US" altLang="zh-TW"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>
              <a:buClr>
                <a:srgbClr val="FF0000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7.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燈：用來顯示 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D13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，是高電壓還低電壓。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10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>
            <a:off x="3690142" y="1088906"/>
            <a:ext cx="5400675" cy="3992563"/>
            <a:chOff x="6099175" y="454025"/>
            <a:chExt cx="5400675" cy="3992563"/>
          </a:xfrm>
        </p:grpSpPr>
        <p:pic>
          <p:nvPicPr>
            <p:cNvPr id="231" name="Google Shape;231;p12" descr="一張含有 文字, 電子用品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99175" y="454025"/>
              <a:ext cx="5400675" cy="3795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2"/>
            <p:cNvSpPr/>
            <p:nvPr/>
          </p:nvSpPr>
          <p:spPr>
            <a:xfrm>
              <a:off x="9959975" y="3397250"/>
              <a:ext cx="1401763" cy="890588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9510713" y="3800475"/>
              <a:ext cx="522287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/>
                  <a:sym typeface="Times New Roman"/>
                </a:rPr>
                <a:t>6</a:t>
              </a:r>
              <a:endParaRPr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269288" y="1200150"/>
              <a:ext cx="509587" cy="276225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816850" y="1020763"/>
              <a:ext cx="522288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/>
                  <a:sym typeface="Times New Roman"/>
                </a:rPr>
                <a:t>7</a:t>
              </a:r>
              <a:endParaRPr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11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875900" y="4974262"/>
            <a:ext cx="104626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8.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燈：電源顯示燈。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>
              <a:buClr>
                <a:srgbClr val="FF0000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9. Microcontroller (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控制晶片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) : 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控制板的大腦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ATmega328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。</a:t>
            </a:r>
            <a:endParaRPr lang="en-US" altLang="zh-TW"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245" name="Google Shape;245;p13" descr="一張含有 文字, 電子用品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413" y="1004888"/>
            <a:ext cx="5400675" cy="3795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3"/>
          <p:cNvSpPr txBox="1"/>
          <p:nvPr/>
        </p:nvSpPr>
        <p:spPr>
          <a:xfrm>
            <a:off x="8594725" y="3822700"/>
            <a:ext cx="7747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9</a:t>
            </a:r>
            <a:endParaRPr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47" name="Google Shape;247;p13"/>
          <p:cNvSpPr txBox="1"/>
          <p:nvPr/>
        </p:nvSpPr>
        <p:spPr>
          <a:xfrm>
            <a:off x="8567738" y="1604963"/>
            <a:ext cx="5222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8</a:t>
            </a:r>
            <a:endParaRPr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7835900" y="1952625"/>
            <a:ext cx="660400" cy="46672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5767388" y="3159125"/>
            <a:ext cx="2827337" cy="8905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3" name="Google Shape;218;p11">
            <a:extLst>
              <a:ext uri="{FF2B5EF4-FFF2-40B4-BE49-F238E27FC236}">
                <a16:creationId xmlns:a16="http://schemas.microsoft.com/office/drawing/2014/main" id="{67DF118E-D3AE-4B4C-A4B5-42A0EF413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UNO 板介紹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>
            <a:spLocks noGrp="1"/>
          </p:cNvSpPr>
          <p:nvPr>
            <p:ph type="body" idx="1"/>
          </p:nvPr>
        </p:nvSpPr>
        <p:spPr>
          <a:xfrm>
            <a:off x="1368425" y="1517650"/>
            <a:ext cx="4443413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Nano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257" name="Google Shape;257;p14" descr="一張含有 電子用品, 電路 的圖片&#10;&#10;自動產生的描述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68425" y="2151063"/>
            <a:ext cx="3951288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 txBox="1">
            <a:spLocks noGrp="1"/>
          </p:cNvSpPr>
          <p:nvPr>
            <p:ph type="body" idx="3"/>
          </p:nvPr>
        </p:nvSpPr>
        <p:spPr>
          <a:xfrm>
            <a:off x="6521450" y="1517650"/>
            <a:ext cx="4443413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WEMOS D1 WIFI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59" name="Google Shape;259;p14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 t="18845" b="18844"/>
          <a:stretch/>
        </p:blipFill>
        <p:spPr>
          <a:xfrm>
            <a:off x="6521450" y="2319338"/>
            <a:ext cx="4078288" cy="25415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/>
        </p:nvSpPr>
        <p:spPr>
          <a:xfrm>
            <a:off x="6521450" y="5438775"/>
            <a:ext cx="33924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內嵌入 ESP82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55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支援 WiFi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1368424" y="5438775"/>
            <a:ext cx="380034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小尺寸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以直接插在面包板上</a:t>
            </a:r>
            <a:endParaRPr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2" name="Google Shape;262;p1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12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0" name="Google Shape;218;p11">
            <a:extLst>
              <a:ext uri="{FF2B5EF4-FFF2-40B4-BE49-F238E27FC236}">
                <a16:creationId xmlns:a16="http://schemas.microsoft.com/office/drawing/2014/main" id="{B6320C7B-FD93-4596-A3DF-DA6E721CDE11}"/>
              </a:ext>
            </a:extLst>
          </p:cNvPr>
          <p:cNvSpPr txBox="1">
            <a:spLocks/>
          </p:cNvSpPr>
          <p:nvPr/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開發版種類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13</a:t>
            </a:fld>
            <a:endParaRPr sz="12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269" name="Google Shape;269;p15" descr="http://tcj2011.files.wordpress.com/2011/02/photoresistors1.jpg?w=300&amp;h=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6" y="1543845"/>
            <a:ext cx="2301875" cy="1490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1567531" y="3128170"/>
            <a:ext cx="3450557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Photocell (light sensor)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271" name="Google Shape;271;p15" descr="http://t3.gstatic.com/images?q=tbn:ANd9GcRCdco3b4NF3isFdomFI_85RAmkQUuHo_ahF-ZUhMjyHQW4iYG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300" y="3958433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5"/>
          <p:cNvSpPr txBox="1"/>
          <p:nvPr/>
        </p:nvSpPr>
        <p:spPr>
          <a:xfrm>
            <a:off x="1962150" y="6115845"/>
            <a:ext cx="291623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Infrared Receiver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273" name="Google Shape;273;p15" descr="http://t2.gstatic.com/images?q=tbn:ANd9GcRSs2lKhO7Laxvi9KNkYR3oWRmIk6OiR1mJ_ZBEb03xlaKd21LOB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2875" y="4174333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9526" y="1543845"/>
            <a:ext cx="2297112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7125" y="4329908"/>
            <a:ext cx="2449513" cy="166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42238" y="1543845"/>
            <a:ext cx="2609850" cy="1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 txBox="1"/>
          <p:nvPr/>
        </p:nvSpPr>
        <p:spPr>
          <a:xfrm>
            <a:off x="5749926" y="3258345"/>
            <a:ext cx="1187450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PIR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5464175" y="6115845"/>
            <a:ext cx="171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Ultrasonic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7458076" y="3237707"/>
            <a:ext cx="3850222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Tri-Axis Accelerometer</a:t>
            </a:r>
            <a:b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</a:b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(三軸加速度計)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Google Shape;218;p11">
            <a:extLst>
              <a:ext uri="{FF2B5EF4-FFF2-40B4-BE49-F238E27FC236}">
                <a16:creationId xmlns:a16="http://schemas.microsoft.com/office/drawing/2014/main" id="{3406C1AF-4099-4D1A-9E46-33D47A78FC1A}"/>
              </a:ext>
            </a:extLst>
          </p:cNvPr>
          <p:cNvSpPr txBox="1">
            <a:spLocks/>
          </p:cNvSpPr>
          <p:nvPr/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的感測器 (Sensors)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Google Shape;279;p15">
            <a:extLst>
              <a:ext uri="{FF2B5EF4-FFF2-40B4-BE49-F238E27FC236}">
                <a16:creationId xmlns:a16="http://schemas.microsoft.com/office/drawing/2014/main" id="{1A374120-CA9E-4036-B668-715C7B9DCAC9}"/>
              </a:ext>
            </a:extLst>
          </p:cNvPr>
          <p:cNvSpPr txBox="1"/>
          <p:nvPr/>
        </p:nvSpPr>
        <p:spPr>
          <a:xfrm>
            <a:off x="7934058" y="5996282"/>
            <a:ext cx="222621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/>
            <a:r>
              <a:rPr lang="zh-TW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Flame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Sensor</a:t>
            </a:r>
            <a:endParaRPr lang="en-US" altLang="zh-TW"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lvl="0" indent="-342900" algn="ctr"/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火焰感測器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14</a:t>
            </a:fld>
            <a:endParaRPr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287" name="Google Shape;287;p16" descr="Arduino 模擬軟體  https://www.tinkercad.com/&#10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1924" y="1598403"/>
            <a:ext cx="8280551" cy="457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6"/>
          <p:cNvSpPr txBox="1"/>
          <p:nvPr/>
        </p:nvSpPr>
        <p:spPr>
          <a:xfrm>
            <a:off x="4369651" y="6180713"/>
            <a:ext cx="360509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7" name="Google Shape;218;p11">
            <a:extLst>
              <a:ext uri="{FF2B5EF4-FFF2-40B4-BE49-F238E27FC236}">
                <a16:creationId xmlns:a16="http://schemas.microsoft.com/office/drawing/2014/main" id="{A4562A5C-44ED-4CC6-A2F7-44F47E598D1E}"/>
              </a:ext>
            </a:extLst>
          </p:cNvPr>
          <p:cNvSpPr txBox="1">
            <a:spLocks/>
          </p:cNvSpPr>
          <p:nvPr/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zh-TW" altLang="zh-TW" sz="4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模擬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器 </a:t>
            </a:r>
            <a:r>
              <a:rPr lang="en-US" altLang="zh-TW" sz="4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en-US" altLang="zh-TW" sz="4000" dirty="0" err="1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TinkerCad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7" descr="一張含有 文字 的圖片&#10;&#10;自動產生的描述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61"/>
          <a:stretch/>
        </p:blipFill>
        <p:spPr>
          <a:xfrm>
            <a:off x="4216400" y="1509713"/>
            <a:ext cx="4368800" cy="486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7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15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7" name="Google Shape;218;p11">
            <a:extLst>
              <a:ext uri="{FF2B5EF4-FFF2-40B4-BE49-F238E27FC236}">
                <a16:creationId xmlns:a16="http://schemas.microsoft.com/office/drawing/2014/main" id="{FA1E28D5-5B9E-4FA7-8945-4600B8FABA7E}"/>
              </a:ext>
            </a:extLst>
          </p:cNvPr>
          <p:cNvSpPr txBox="1">
            <a:spLocks/>
          </p:cNvSpPr>
          <p:nvPr/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開發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軟體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–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IDE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 descr="&quot;&quot;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02" name="Google Shape;302;p18"/>
          <p:cNvSpPr/>
          <p:nvPr/>
        </p:nvSpPr>
        <p:spPr>
          <a:xfrm rot="5400000" flipH="1">
            <a:off x="1730376" y="-920750"/>
            <a:ext cx="1757362" cy="4408487"/>
          </a:xfrm>
          <a:custGeom>
            <a:avLst/>
            <a:gdLst/>
            <a:ahLst/>
            <a:cxnLst/>
            <a:rect l="l" t="t" r="r" b="b"/>
            <a:pathLst>
              <a:path w="1756584" h="4408488" extrusionOk="0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lnTo>
                  <a:pt x="1756584" y="440848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03" name="Google Shape;303;p18"/>
          <p:cNvSpPr/>
          <p:nvPr/>
        </p:nvSpPr>
        <p:spPr>
          <a:xfrm rot="-5400000" flipH="1">
            <a:off x="8673306" y="2182019"/>
            <a:ext cx="1755775" cy="4408488"/>
          </a:xfrm>
          <a:custGeom>
            <a:avLst/>
            <a:gdLst/>
            <a:ahLst/>
            <a:cxnLst/>
            <a:rect l="l" t="t" r="r" b="b"/>
            <a:pathLst>
              <a:path w="1755930" h="4408488" extrusionOk="0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lnTo>
                  <a:pt x="0" y="40234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04" name="Google Shape;304;p18"/>
          <p:cNvSpPr txBox="1">
            <a:spLocks noGrp="1"/>
          </p:cNvSpPr>
          <p:nvPr>
            <p:ph type="body" idx="1"/>
          </p:nvPr>
        </p:nvSpPr>
        <p:spPr>
          <a:xfrm>
            <a:off x="1219200" y="1123950"/>
            <a:ext cx="9639300" cy="351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Libre Franklin"/>
              <a:buNone/>
            </a:pPr>
            <a:r>
              <a:rPr lang="zh-TW" sz="660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Arduino實驗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5" name="Google Shape;305;p18" descr="&quot;&quot;"/>
          <p:cNvSpPr/>
          <p:nvPr/>
        </p:nvSpPr>
        <p:spPr>
          <a:xfrm>
            <a:off x="0" y="6453188"/>
            <a:ext cx="12192000" cy="4048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06" name="Google Shape;306;p1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16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2" name="Google Shape;312;p19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17</a:t>
            </a:fld>
            <a:endParaRPr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175" y="1363663"/>
            <a:ext cx="5543550" cy="549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/>
        </p:nvSpPr>
        <p:spPr>
          <a:xfrm>
            <a:off x="2135188" y="260350"/>
            <a:ext cx="777716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電子零件 - LED</a:t>
            </a:r>
            <a:endParaRPr sz="3600" dirty="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2500313" y="1376363"/>
            <a:ext cx="7046912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發光二極體(Light Emitting DiodeLED)，簡稱為LED，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是一個單向導通時會發光，體積小、不發熱、消耗功率低且耐用的電子元件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27" name="Google Shape;327;p21" descr="GREEN_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3613" y="3429000"/>
            <a:ext cx="958850" cy="22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2351088" y="5084763"/>
            <a:ext cx="1223962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長腳是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正極(+)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(Anode)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511675" y="4724400"/>
            <a:ext cx="1223963" cy="120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短腳是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負極(-)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(Cathode)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4872038" y="3141663"/>
            <a:ext cx="1223962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負極處</a:t>
            </a: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有切口</a:t>
            </a: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cxnSp>
        <p:nvCxnSpPr>
          <p:cNvPr id="331" name="Google Shape;331;p21"/>
          <p:cNvCxnSpPr/>
          <p:nvPr/>
        </p:nvCxnSpPr>
        <p:spPr>
          <a:xfrm flipH="1">
            <a:off x="4440238" y="3644900"/>
            <a:ext cx="576262" cy="215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332" name="Google Shape;332;p21" descr="LED電路圖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4425" y="3500438"/>
            <a:ext cx="863600" cy="1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8399463" y="3860800"/>
            <a:ext cx="15843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電路符號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959600" y="3573463"/>
            <a:ext cx="5762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+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6959600" y="4581525"/>
            <a:ext cx="5762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lang="zh-TW" sz="1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36" name="Google Shape;336;p21"/>
          <p:cNvCxnSpPr/>
          <p:nvPr/>
        </p:nvCxnSpPr>
        <p:spPr>
          <a:xfrm>
            <a:off x="6240463" y="2565400"/>
            <a:ext cx="0" cy="34559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21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18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2" descr="杜邦線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463" y="3071813"/>
            <a:ext cx="2759075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 txBox="1"/>
          <p:nvPr/>
        </p:nvSpPr>
        <p:spPr>
          <a:xfrm>
            <a:off x="5337175" y="2071688"/>
            <a:ext cx="17716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杜邦線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(雙母頭)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345" name="Google Shape;345;p22" descr="麵包板跳線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593513">
            <a:off x="2819401" y="2503487"/>
            <a:ext cx="1319212" cy="261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 txBox="1"/>
          <p:nvPr/>
        </p:nvSpPr>
        <p:spPr>
          <a:xfrm>
            <a:off x="2205038" y="2071688"/>
            <a:ext cx="20907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麵包板跳線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(雙公頭)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19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48" name="Google Shape;348;p22" descr="「杜邦線 公母」的圖片搜尋結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0" y="3071813"/>
            <a:ext cx="2276475" cy="207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8469313" y="2071688"/>
            <a:ext cx="13780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杜邦線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(公對母)</a:t>
            </a:r>
            <a:endParaRPr sz="24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0" name="Google Shape;325;p21">
            <a:extLst>
              <a:ext uri="{FF2B5EF4-FFF2-40B4-BE49-F238E27FC236}">
                <a16:creationId xmlns:a16="http://schemas.microsoft.com/office/drawing/2014/main" id="{7C1DE079-986C-4E97-8D68-7DBE61C6B1BD}"/>
              </a:ext>
            </a:extLst>
          </p:cNvPr>
          <p:cNvSpPr txBox="1"/>
          <p:nvPr/>
        </p:nvSpPr>
        <p:spPr>
          <a:xfrm>
            <a:off x="2135188" y="260350"/>
            <a:ext cx="777716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線材及零件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1371600" y="450166"/>
            <a:ext cx="9601200" cy="66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課程目標</a:t>
            </a:r>
            <a:endParaRPr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</a:pPr>
            <a:r>
              <a:rPr 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物聯網開發版介紹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聯發科 Linkit one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Raspberry Pi</a:t>
            </a: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14400" lvl="1" indent="-1808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</a:pPr>
            <a:r>
              <a:rPr 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了解 Arduino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硬體</a:t>
            </a: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開發平台</a:t>
            </a: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Char char="■"/>
            </a:pPr>
            <a:r>
              <a:rPr 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實驗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紅綠燈</a:t>
            </a: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Char char="–"/>
            </a:pPr>
            <a:r>
              <a:rPr lang="zh-TW" sz="32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</a:t>
            </a: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914400" lvl="1" indent="-1808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sz="3200" i="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20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56" name="Google Shape;356;p23"/>
          <p:cNvSpPr txBox="1">
            <a:spLocks noGrp="1"/>
          </p:cNvSpPr>
          <p:nvPr>
            <p:ph type="body" idx="1"/>
          </p:nvPr>
        </p:nvSpPr>
        <p:spPr>
          <a:xfrm>
            <a:off x="1916113" y="1700213"/>
            <a:ext cx="8318500" cy="193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2588" lvl="0" indent="-38258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電阻就是減小電流大小的東西，讓電子零件不會燒壞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電阻，本次課程提供電阻有220 、 1K 、10K歐姆</a:t>
            </a:r>
            <a:endParaRPr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2301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255588" algn="ctr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357" name="Google Shape;357;p23" descr="「電阻  220」的圖片搜尋結果"/>
          <p:cNvPicPr preferRelativeResize="0"/>
          <p:nvPr/>
        </p:nvPicPr>
        <p:blipFill rotWithShape="1">
          <a:blip r:embed="rId3">
            <a:alphaModFix/>
          </a:blip>
          <a:srcRect l="19992" t="16187" r="4041" b="12854"/>
          <a:stretch/>
        </p:blipFill>
        <p:spPr>
          <a:xfrm>
            <a:off x="2273300" y="2994025"/>
            <a:ext cx="2309813" cy="201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 descr="「電阻  10K」的圖片搜尋結果"/>
          <p:cNvPicPr preferRelativeResize="0"/>
          <p:nvPr/>
        </p:nvPicPr>
        <p:blipFill rotWithShape="1">
          <a:blip r:embed="rId4">
            <a:alphaModFix/>
          </a:blip>
          <a:srcRect l="13350" t="19046" r="6190" b="20957"/>
          <a:stretch/>
        </p:blipFill>
        <p:spPr>
          <a:xfrm>
            <a:off x="7109449" y="3173805"/>
            <a:ext cx="2217737" cy="17859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/>
          <p:nvPr/>
        </p:nvSpPr>
        <p:spPr>
          <a:xfrm>
            <a:off x="7692061" y="5174055"/>
            <a:ext cx="10556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10K歐姆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2566988" y="5172075"/>
            <a:ext cx="99377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220歐姆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2736850" y="2994025"/>
            <a:ext cx="692150" cy="574675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63" name="Google Shape;363;p23"/>
          <p:cNvSpPr/>
          <p:nvPr/>
        </p:nvSpPr>
        <p:spPr>
          <a:xfrm>
            <a:off x="7525374" y="3346842"/>
            <a:ext cx="690562" cy="574675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1" name="Google Shape;325;p21">
            <a:extLst>
              <a:ext uri="{FF2B5EF4-FFF2-40B4-BE49-F238E27FC236}">
                <a16:creationId xmlns:a16="http://schemas.microsoft.com/office/drawing/2014/main" id="{34EE123C-719D-4992-9640-E489CA5942CC}"/>
              </a:ext>
            </a:extLst>
          </p:cNvPr>
          <p:cNvSpPr txBox="1"/>
          <p:nvPr/>
        </p:nvSpPr>
        <p:spPr>
          <a:xfrm>
            <a:off x="2135188" y="260350"/>
            <a:ext cx="777716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線材及零件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>
            <a:spLocks noGrp="1"/>
          </p:cNvSpPr>
          <p:nvPr>
            <p:ph type="body" idx="1"/>
          </p:nvPr>
        </p:nvSpPr>
        <p:spPr>
          <a:xfrm>
            <a:off x="2136775" y="1600200"/>
            <a:ext cx="8153400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84048" lvl="0" indent="-28879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28879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29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zh-TW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一般最後一位只是金銀或棕色，若兩端一樣的，就用電表量一下</a:t>
            </a:r>
            <a:endParaRPr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70" name="Google Shape;370;p2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21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71" name="Google Shape;371;p24" descr="「電阻 五色」的圖片搜尋結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3037" y="947149"/>
            <a:ext cx="4460875" cy="4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5;p21">
            <a:extLst>
              <a:ext uri="{FF2B5EF4-FFF2-40B4-BE49-F238E27FC236}">
                <a16:creationId xmlns:a16="http://schemas.microsoft.com/office/drawing/2014/main" id="{A084AA47-E070-4638-825D-15FAA72F18E6}"/>
              </a:ext>
            </a:extLst>
          </p:cNvPr>
          <p:cNvSpPr txBox="1"/>
          <p:nvPr/>
        </p:nvSpPr>
        <p:spPr>
          <a:xfrm>
            <a:off x="2135188" y="260350"/>
            <a:ext cx="777716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電阻</a:t>
            </a:r>
            <a:r>
              <a:rPr lang="en-US" altLang="zh-TW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altLang="en-US" sz="3600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色環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電阻色碼計算器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77" name="Google Shape;377;p25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22</a:t>
            </a:fld>
            <a:endParaRPr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378" name="Google Shape;378;p25"/>
          <p:cNvSpPr txBox="1">
            <a:spLocks noGrp="1"/>
          </p:cNvSpPr>
          <p:nvPr>
            <p:ph type="body" idx="1"/>
          </p:nvPr>
        </p:nvSpPr>
        <p:spPr>
          <a:xfrm>
            <a:off x="1519311" y="1638300"/>
            <a:ext cx="9889587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2588" lvl="0" indent="-38258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https://www.digikey.tw/zh/resources/conversion-calculators/conversion-calculator-resistor-color-code-5-band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79" name="Google Shape;3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607" y="2488823"/>
            <a:ext cx="8381185" cy="396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>
            <a:spLocks noGrp="1"/>
          </p:cNvSpPr>
          <p:nvPr>
            <p:ph type="title"/>
          </p:nvPr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99" name="Google Shape;399;p27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23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0" name="Google Shape;400;p27"/>
          <p:cNvSpPr txBox="1">
            <a:spLocks noGrp="1"/>
          </p:cNvSpPr>
          <p:nvPr>
            <p:ph type="body" idx="1"/>
          </p:nvPr>
        </p:nvSpPr>
        <p:spPr>
          <a:xfrm>
            <a:off x="1496219" y="1484312"/>
            <a:ext cx="4857750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2588" lvl="0" indent="-38258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板子哪個是正極或負極?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01" name="Google Shape;401;p27" descr="一張含有 桌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75" y="2255838"/>
            <a:ext cx="5253038" cy="3398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27"/>
          <p:cNvCxnSpPr/>
          <p:nvPr/>
        </p:nvCxnSpPr>
        <p:spPr>
          <a:xfrm>
            <a:off x="6840538" y="2408238"/>
            <a:ext cx="4822825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27"/>
          <p:cNvSpPr txBox="1"/>
          <p:nvPr/>
        </p:nvSpPr>
        <p:spPr>
          <a:xfrm>
            <a:off x="6875600" y="1945385"/>
            <a:ext cx="8977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負電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04" name="Google Shape;404;p27"/>
          <p:cNvCxnSpPr/>
          <p:nvPr/>
        </p:nvCxnSpPr>
        <p:spPr>
          <a:xfrm>
            <a:off x="6835775" y="2562225"/>
            <a:ext cx="4821238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27"/>
          <p:cNvSpPr txBox="1"/>
          <p:nvPr/>
        </p:nvSpPr>
        <p:spPr>
          <a:xfrm>
            <a:off x="6875600" y="2702041"/>
            <a:ext cx="8977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正電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11572875" y="2998788"/>
            <a:ext cx="285750" cy="83502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11572875" y="4102100"/>
            <a:ext cx="285750" cy="83502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cxnSp>
        <p:nvCxnSpPr>
          <p:cNvPr id="408" name="Google Shape;408;p27"/>
          <p:cNvCxnSpPr/>
          <p:nvPr/>
        </p:nvCxnSpPr>
        <p:spPr>
          <a:xfrm>
            <a:off x="11425238" y="3000375"/>
            <a:ext cx="0" cy="788988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27"/>
          <p:cNvCxnSpPr/>
          <p:nvPr/>
        </p:nvCxnSpPr>
        <p:spPr>
          <a:xfrm>
            <a:off x="11425238" y="4097338"/>
            <a:ext cx="0" cy="788987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27"/>
          <p:cNvCxnSpPr/>
          <p:nvPr/>
        </p:nvCxnSpPr>
        <p:spPr>
          <a:xfrm>
            <a:off x="11256963" y="4097338"/>
            <a:ext cx="0" cy="788987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1" name="Google Shape;411;p27"/>
          <p:cNvCxnSpPr/>
          <p:nvPr/>
        </p:nvCxnSpPr>
        <p:spPr>
          <a:xfrm>
            <a:off x="11256963" y="3014663"/>
            <a:ext cx="0" cy="788987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2" name="Google Shape;4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500" y="3441700"/>
            <a:ext cx="2997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7" descr="一張含有 個人, 室內 的圖片&#10;&#10;自動產生的描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2438" y="2619375"/>
            <a:ext cx="4857750" cy="303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24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20" name="Google Shape;420;p28"/>
          <p:cNvSpPr txBox="1">
            <a:spLocks noGrp="1"/>
          </p:cNvSpPr>
          <p:nvPr>
            <p:ph type="body" idx="1"/>
          </p:nvPr>
        </p:nvSpPr>
        <p:spPr>
          <a:xfrm>
            <a:off x="1584325" y="1434164"/>
            <a:ext cx="9601200" cy="37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接線範例 1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421" name="Google Shape;4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788" y="1966913"/>
            <a:ext cx="98202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8;p27">
            <a:extLst>
              <a:ext uri="{FF2B5EF4-FFF2-40B4-BE49-F238E27FC236}">
                <a16:creationId xmlns:a16="http://schemas.microsoft.com/office/drawing/2014/main" id="{97FF07A8-0FB7-41A5-9635-DD9B4E8D6C06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25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35" name="Google Shape;435;p30"/>
          <p:cNvSpPr txBox="1">
            <a:spLocks noGrp="1"/>
          </p:cNvSpPr>
          <p:nvPr>
            <p:ph type="body" idx="1"/>
          </p:nvPr>
        </p:nvSpPr>
        <p:spPr>
          <a:xfrm>
            <a:off x="1584325" y="1424538"/>
            <a:ext cx="9601200" cy="37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接線範例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50" y="1987550"/>
            <a:ext cx="993775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8;p27">
            <a:extLst>
              <a:ext uri="{FF2B5EF4-FFF2-40B4-BE49-F238E27FC236}">
                <a16:creationId xmlns:a16="http://schemas.microsoft.com/office/drawing/2014/main" id="{286F7220-5784-4497-9138-175B3C88EABE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26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988" y="1449388"/>
            <a:ext cx="5534025" cy="50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>
            <a:spLocks noGrp="1"/>
          </p:cNvSpPr>
          <p:nvPr>
            <p:ph type="title"/>
          </p:nvPr>
        </p:nvSpPr>
        <p:spPr>
          <a:xfrm>
            <a:off x="2319338" y="1812925"/>
            <a:ext cx="25590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錯誤用法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Google Shape;398;p27">
            <a:extLst>
              <a:ext uri="{FF2B5EF4-FFF2-40B4-BE49-F238E27FC236}">
                <a16:creationId xmlns:a16="http://schemas.microsoft.com/office/drawing/2014/main" id="{950CE443-DC5E-4A48-BB99-D6118E11B91C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>
            <a:spLocks noGrp="1"/>
          </p:cNvSpPr>
          <p:nvPr>
            <p:ph type="sldNum" idx="12"/>
          </p:nvPr>
        </p:nvSpPr>
        <p:spPr>
          <a:xfrm>
            <a:off x="9472613" y="61610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27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51" name="Google Shape;451;p32"/>
          <p:cNvSpPr txBox="1">
            <a:spLocks noGrp="1"/>
          </p:cNvSpPr>
          <p:nvPr>
            <p:ph type="body" idx="1"/>
          </p:nvPr>
        </p:nvSpPr>
        <p:spPr>
          <a:xfrm>
            <a:off x="1711325" y="1189038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2588" lvl="0" indent="-38258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讓led亮起來 (測試led是否正常)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452" name="Google Shape;45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5538" y="1714500"/>
            <a:ext cx="5438775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8;p27">
            <a:extLst>
              <a:ext uri="{FF2B5EF4-FFF2-40B4-BE49-F238E27FC236}">
                <a16:creationId xmlns:a16="http://schemas.microsoft.com/office/drawing/2014/main" id="{730C15E5-9733-4844-828E-18E11E3C5AA2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28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1"/>
          </p:nvPr>
        </p:nvSpPr>
        <p:spPr>
          <a:xfrm>
            <a:off x="1662113" y="1257300"/>
            <a:ext cx="3795411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問題 1：LED 燈是否會亮？</a:t>
            </a: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325" y="1787525"/>
            <a:ext cx="5438775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/>
          <p:nvPr/>
        </p:nvSpPr>
        <p:spPr>
          <a:xfrm>
            <a:off x="5396566" y="1222552"/>
            <a:ext cx="19716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Ans：會。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398;p27">
            <a:extLst>
              <a:ext uri="{FF2B5EF4-FFF2-40B4-BE49-F238E27FC236}">
                <a16:creationId xmlns:a16="http://schemas.microsoft.com/office/drawing/2014/main" id="{E7167CB8-1FE3-435E-9139-055DC1B7C6B9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29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68" name="Google Shape;468;p34"/>
          <p:cNvSpPr txBox="1">
            <a:spLocks noGrp="1"/>
          </p:cNvSpPr>
          <p:nvPr>
            <p:ph type="body" idx="1"/>
          </p:nvPr>
        </p:nvSpPr>
        <p:spPr>
          <a:xfrm>
            <a:off x="1468438" y="1180907"/>
            <a:ext cx="3835082" cy="4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問題 2：LED 燈是否會亮？</a:t>
            </a: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5538" y="1882775"/>
            <a:ext cx="5438775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 txBox="1"/>
          <p:nvPr/>
        </p:nvSpPr>
        <p:spPr>
          <a:xfrm>
            <a:off x="5188302" y="1180907"/>
            <a:ext cx="58813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Ans：不會，已經隔了中間一排無金屬接片（e跨f），此電路無法相連。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398;p27">
            <a:extLst>
              <a:ext uri="{FF2B5EF4-FFF2-40B4-BE49-F238E27FC236}">
                <a16:creationId xmlns:a16="http://schemas.microsoft.com/office/drawing/2014/main" id="{170E16C2-11C0-4565-825C-C24E78071A09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 descr="&quot;&quot;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14" name="Google Shape;114;p3"/>
          <p:cNvSpPr/>
          <p:nvPr/>
        </p:nvSpPr>
        <p:spPr>
          <a:xfrm rot="5400000" flipH="1">
            <a:off x="1730376" y="-920750"/>
            <a:ext cx="1757362" cy="4408487"/>
          </a:xfrm>
          <a:custGeom>
            <a:avLst/>
            <a:gdLst/>
            <a:ahLst/>
            <a:cxnLst/>
            <a:rect l="l" t="t" r="r" b="b"/>
            <a:pathLst>
              <a:path w="1756584" h="4408488" extrusionOk="0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lnTo>
                  <a:pt x="1756584" y="440848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15" name="Google Shape;115;p3"/>
          <p:cNvSpPr/>
          <p:nvPr/>
        </p:nvSpPr>
        <p:spPr>
          <a:xfrm rot="-5400000" flipH="1">
            <a:off x="8673306" y="2182019"/>
            <a:ext cx="1755775" cy="4408488"/>
          </a:xfrm>
          <a:custGeom>
            <a:avLst/>
            <a:gdLst/>
            <a:ahLst/>
            <a:cxnLst/>
            <a:rect l="l" t="t" r="r" b="b"/>
            <a:pathLst>
              <a:path w="1755930" h="4408488" extrusionOk="0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lnTo>
                  <a:pt x="0" y="40234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219200" y="1123950"/>
            <a:ext cx="9639300" cy="351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Libre Franklin"/>
              <a:buNone/>
            </a:pPr>
            <a:r>
              <a:rPr lang="zh-TW" sz="6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物聯網開發版介紹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17" name="Google Shape;117;p3" descr="&quot;&quot;"/>
          <p:cNvSpPr/>
          <p:nvPr/>
        </p:nvSpPr>
        <p:spPr>
          <a:xfrm>
            <a:off x="0" y="6453188"/>
            <a:ext cx="12192000" cy="4048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30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1526573" y="1196833"/>
            <a:ext cx="369032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問題 3：LED 燈是否會亮？</a:t>
            </a:r>
            <a:endParaRPr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78" name="Google Shape;47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7787" y="1938755"/>
            <a:ext cx="5438775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 txBox="1"/>
          <p:nvPr/>
        </p:nvSpPr>
        <p:spPr>
          <a:xfrm>
            <a:off x="5216893" y="1130350"/>
            <a:ext cx="54560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Ans：不會，LED 燈腳位正負極接反，因此無法通電。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398;p27">
            <a:extLst>
              <a:ext uri="{FF2B5EF4-FFF2-40B4-BE49-F238E27FC236}">
                <a16:creationId xmlns:a16="http://schemas.microsoft.com/office/drawing/2014/main" id="{F8CAB23D-6C7D-4327-AAB1-21BCD92B9677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4119" y="1234900"/>
            <a:ext cx="5219700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31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1489075" y="1690688"/>
            <a:ext cx="34036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麵包板接線 (用程式控制)</a:t>
            </a:r>
            <a:endParaRPr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" name="Google Shape;398;p27">
            <a:extLst>
              <a:ext uri="{FF2B5EF4-FFF2-40B4-BE49-F238E27FC236}">
                <a16:creationId xmlns:a16="http://schemas.microsoft.com/office/drawing/2014/main" id="{7A4FC07D-73A1-48EB-A46C-010F1189AB42}"/>
              </a:ext>
            </a:extLst>
          </p:cNvPr>
          <p:cNvSpPr txBox="1">
            <a:spLocks/>
          </p:cNvSpPr>
          <p:nvPr/>
        </p:nvSpPr>
        <p:spPr>
          <a:xfrm>
            <a:off x="835025" y="555625"/>
            <a:ext cx="11037888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麵包板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32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1868488" y="247650"/>
            <a:ext cx="8455025" cy="10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常用語法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514" name="Google Shape;514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5188" y="1293813"/>
            <a:ext cx="10958512" cy="49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33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1868488" y="247650"/>
            <a:ext cx="8455025" cy="10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常用語法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522" name="Google Shape;522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8375" y="1173163"/>
            <a:ext cx="10528300" cy="518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>
            <a:spLocks noGrp="1"/>
          </p:cNvSpPr>
          <p:nvPr>
            <p:ph type="body" idx="1"/>
          </p:nvPr>
        </p:nvSpPr>
        <p:spPr>
          <a:xfrm>
            <a:off x="1295400" y="304800"/>
            <a:ext cx="9871075" cy="605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- 01</a:t>
            </a:r>
            <a:endParaRPr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 ：讓 LED燈閃爍，亦即讓 LED 亮一秒，滅一秒交替進行。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材料：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1.Arduino板 x 1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2.麵包板x 1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3.LED燈x 1  (用220Ω電阻)                             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4.電阻220Ω x 1                    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28" name="Google Shape;528;p41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34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529" name="Google Shape;5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288" y="4510088"/>
            <a:ext cx="35369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1"/>
          <p:cNvPicPr preferRelativeResize="0"/>
          <p:nvPr/>
        </p:nvPicPr>
        <p:blipFill rotWithShape="1">
          <a:blip r:embed="rId4">
            <a:alphaModFix/>
          </a:blip>
          <a:srcRect l="30777" r="17250"/>
          <a:stretch/>
        </p:blipFill>
        <p:spPr>
          <a:xfrm>
            <a:off x="8015690" y="4523309"/>
            <a:ext cx="725487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 descr="一張含有 文字 的圖片&#10;&#10;自動產生的描述"/>
          <p:cNvPicPr preferRelativeResize="0"/>
          <p:nvPr/>
        </p:nvPicPr>
        <p:blipFill rotWithShape="1">
          <a:blip r:embed="rId5">
            <a:alphaModFix/>
          </a:blip>
          <a:srcRect t="5806" b="7551"/>
          <a:stretch/>
        </p:blipFill>
        <p:spPr>
          <a:xfrm>
            <a:off x="9034865" y="4345509"/>
            <a:ext cx="1685925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1"/>
          <p:cNvPicPr preferRelativeResize="0"/>
          <p:nvPr/>
        </p:nvPicPr>
        <p:blipFill rotWithShape="1">
          <a:blip r:embed="rId6">
            <a:alphaModFix/>
          </a:blip>
          <a:srcRect l="5051" t="24745" r="4676" b="13726"/>
          <a:stretch/>
        </p:blipFill>
        <p:spPr>
          <a:xfrm>
            <a:off x="4482307" y="4527551"/>
            <a:ext cx="3273425" cy="223043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1"/>
          <p:cNvSpPr txBox="1"/>
          <p:nvPr/>
        </p:nvSpPr>
        <p:spPr>
          <a:xfrm>
            <a:off x="858838" y="4521201"/>
            <a:ext cx="3127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4482307" y="4522789"/>
            <a:ext cx="3127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</a:t>
            </a:r>
            <a:endParaRPr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36" name="Google Shape;536;p41"/>
          <p:cNvSpPr txBox="1"/>
          <p:nvPr/>
        </p:nvSpPr>
        <p:spPr>
          <a:xfrm>
            <a:off x="7969652" y="4470922"/>
            <a:ext cx="31273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</a:t>
            </a:r>
            <a:endParaRPr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9034865" y="4326459"/>
            <a:ext cx="314325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</a:t>
            </a:r>
            <a:endParaRPr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1280160" y="279134"/>
            <a:ext cx="9789478" cy="58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01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讓LED燈閃爍，亦即讓LED亮一秒，滅一秒交替進行。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51" name="Google Shape;551;p4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35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aphicFrame>
        <p:nvGraphicFramePr>
          <p:cNvPr id="552" name="Google Shape;552;p43"/>
          <p:cNvGraphicFramePr/>
          <p:nvPr/>
        </p:nvGraphicFramePr>
        <p:xfrm>
          <a:off x="2244725" y="2800350"/>
          <a:ext cx="7854950" cy="3106750"/>
        </p:xfrm>
        <a:graphic>
          <a:graphicData uri="http://schemas.openxmlformats.org/drawingml/2006/table">
            <a:tbl>
              <a:tblPr>
                <a:noFill/>
                <a:tableStyleId>{CF78C208-4C7B-41A3-93B7-DA60C3692486}</a:tableStyleId>
              </a:tblPr>
              <a:tblGrid>
                <a:gridCol w="21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LED</a:t>
                      </a:r>
                      <a:endParaRPr sz="20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LED 接腳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開發板接腳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說明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長腳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電阻220Ω 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連接電阻降低電壓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短腳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GND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接地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電阻220Ω 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D13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控制正電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3" name="Google Shape;55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4138" y="1982788"/>
            <a:ext cx="1651000" cy="2481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3"/>
          <p:cNvCxnSpPr/>
          <p:nvPr/>
        </p:nvCxnSpPr>
        <p:spPr>
          <a:xfrm rot="10800000" flipH="1">
            <a:off x="9907588" y="3937000"/>
            <a:ext cx="1076325" cy="52705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55" name="Google Shape;555;p43"/>
          <p:cNvCxnSpPr/>
          <p:nvPr/>
        </p:nvCxnSpPr>
        <p:spPr>
          <a:xfrm rot="10800000" flipH="1">
            <a:off x="9907588" y="4119563"/>
            <a:ext cx="1430337" cy="989012"/>
          </a:xfrm>
          <a:prstGeom prst="straightConnector1">
            <a:avLst/>
          </a:prstGeom>
          <a:noFill/>
          <a:ln w="38100" cap="flat" cmpd="sng">
            <a:solidFill>
              <a:srgbClr val="4C7C99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56" name="Google Shape;556;p43" descr="一張含有 文字 的圖片&#10;&#10;自動產生的描述"/>
          <p:cNvPicPr preferRelativeResize="0"/>
          <p:nvPr/>
        </p:nvPicPr>
        <p:blipFill rotWithShape="1">
          <a:blip r:embed="rId4">
            <a:alphaModFix/>
          </a:blip>
          <a:srcRect l="21111" t="5823" r="15387" b="76941"/>
          <a:stretch/>
        </p:blipFill>
        <p:spPr>
          <a:xfrm>
            <a:off x="9345613" y="6115050"/>
            <a:ext cx="1797050" cy="290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43"/>
          <p:cNvCxnSpPr/>
          <p:nvPr/>
        </p:nvCxnSpPr>
        <p:spPr>
          <a:xfrm>
            <a:off x="8788400" y="5684838"/>
            <a:ext cx="409575" cy="479425"/>
          </a:xfrm>
          <a:prstGeom prst="straightConnector1">
            <a:avLst/>
          </a:prstGeom>
          <a:noFill/>
          <a:ln w="38100" cap="flat" cmpd="sng">
            <a:solidFill>
              <a:srgbClr val="D7A023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body" idx="1"/>
          </p:nvPr>
        </p:nvSpPr>
        <p:spPr>
          <a:xfrm>
            <a:off x="1299410" y="317635"/>
            <a:ext cx="9597189" cy="3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- 01</a:t>
            </a:r>
            <a:endParaRPr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讓LED燈閃爍，亦即讓LED亮一秒，滅一秒交替進行。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63" name="Google Shape;563;p4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36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564" name="Google Shape;564;p44"/>
          <p:cNvPicPr preferRelativeResize="0"/>
          <p:nvPr/>
        </p:nvPicPr>
        <p:blipFill rotWithShape="1">
          <a:blip r:embed="rId3">
            <a:alphaModFix/>
          </a:blip>
          <a:srcRect l="1565"/>
          <a:stretch/>
        </p:blipFill>
        <p:spPr>
          <a:xfrm>
            <a:off x="2526249" y="1764352"/>
            <a:ext cx="5088804" cy="468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5053" y="1965755"/>
            <a:ext cx="4332694" cy="448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>
            <a:spLocks noGrp="1"/>
          </p:cNvSpPr>
          <p:nvPr>
            <p:ph type="body" idx="1"/>
          </p:nvPr>
        </p:nvSpPr>
        <p:spPr>
          <a:xfrm>
            <a:off x="1295400" y="498475"/>
            <a:ext cx="9601200" cy="558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02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 ：透過按鈕，按一下 LED 亮一秒，放開熄滅交替進行。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材料：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1.Arduino板 x 1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2.麵包板x 1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3.LED燈x 1  (用220Ω電阻)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4.按鈕x 1                             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5.電阻220Ω x 1 </a:t>
            </a: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71" name="Google Shape;571;p45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37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pSp>
        <p:nvGrpSpPr>
          <p:cNvPr id="572" name="Google Shape;572;p45"/>
          <p:cNvGrpSpPr/>
          <p:nvPr/>
        </p:nvGrpSpPr>
        <p:grpSpPr>
          <a:xfrm>
            <a:off x="6096000" y="2646032"/>
            <a:ext cx="4588926" cy="3062817"/>
            <a:chOff x="5615516" y="2626782"/>
            <a:chExt cx="4588926" cy="3062817"/>
          </a:xfrm>
        </p:grpSpPr>
        <p:pic>
          <p:nvPicPr>
            <p:cNvPr id="573" name="Google Shape;573;p45" descr="一張含有 桌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5516" y="2626782"/>
              <a:ext cx="4588926" cy="3062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45"/>
            <p:cNvSpPr/>
            <p:nvPr/>
          </p:nvSpPr>
          <p:spPr>
            <a:xfrm>
              <a:off x="6756399" y="3776133"/>
              <a:ext cx="592667" cy="677333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</p:grpSp>
      <p:cxnSp>
        <p:nvCxnSpPr>
          <p:cNvPr id="575" name="Google Shape;575;p45"/>
          <p:cNvCxnSpPr>
            <a:cxnSpLocks/>
            <a:endCxn id="574" idx="1"/>
          </p:cNvCxnSpPr>
          <p:nvPr/>
        </p:nvCxnSpPr>
        <p:spPr>
          <a:xfrm>
            <a:off x="3638349" y="4032985"/>
            <a:ext cx="3598534" cy="10106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body" idx="1"/>
          </p:nvPr>
        </p:nvSpPr>
        <p:spPr>
          <a:xfrm>
            <a:off x="1280160" y="462013"/>
            <a:ext cx="9616440" cy="3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02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功能：透過按鈕，按一下 LED 亮一秒，放開熄滅交替進行。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81" name="Google Shape;581;p4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38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aphicFrame>
        <p:nvGraphicFramePr>
          <p:cNvPr id="582" name="Google Shape;582;p46"/>
          <p:cNvGraphicFramePr/>
          <p:nvPr>
            <p:extLst>
              <p:ext uri="{D42A27DB-BD31-4B8C-83A1-F6EECF244321}">
                <p14:modId xmlns:p14="http://schemas.microsoft.com/office/powerpoint/2010/main" val="2549472485"/>
              </p:ext>
            </p:extLst>
          </p:nvPr>
        </p:nvGraphicFramePr>
        <p:xfrm>
          <a:off x="2244725" y="2800350"/>
          <a:ext cx="7854950" cy="3106750"/>
        </p:xfrm>
        <a:graphic>
          <a:graphicData uri="http://schemas.openxmlformats.org/drawingml/2006/table">
            <a:tbl>
              <a:tblPr>
                <a:noFill/>
                <a:tableStyleId>{CF78C208-4C7B-41A3-93B7-DA60C3692486}</a:tableStyleId>
              </a:tblPr>
              <a:tblGrid>
                <a:gridCol w="21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LED</a:t>
                      </a:r>
                      <a:endParaRPr sz="2000" b="0" i="0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LED 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Arduino 開發板接腳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說明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長腳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電阻220Ω 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連接電阻降低電壓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短腳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GND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接地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電阻220Ω 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D12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控制正電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"/>
          <p:cNvSpPr txBox="1">
            <a:spLocks noGrp="1"/>
          </p:cNvSpPr>
          <p:nvPr>
            <p:ph type="body" idx="1"/>
          </p:nvPr>
        </p:nvSpPr>
        <p:spPr>
          <a:xfrm>
            <a:off x="1295400" y="42545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02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說明：按鈕和電阻皆不分正負極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588" name="Google Shape;588;p47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39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aphicFrame>
        <p:nvGraphicFramePr>
          <p:cNvPr id="589" name="Google Shape;589;p47"/>
          <p:cNvGraphicFramePr/>
          <p:nvPr>
            <p:extLst>
              <p:ext uri="{D42A27DB-BD31-4B8C-83A1-F6EECF244321}">
                <p14:modId xmlns:p14="http://schemas.microsoft.com/office/powerpoint/2010/main" val="633956009"/>
              </p:ext>
            </p:extLst>
          </p:nvPr>
        </p:nvGraphicFramePr>
        <p:xfrm>
          <a:off x="2401889" y="2420821"/>
          <a:ext cx="7854950" cy="3751275"/>
        </p:xfrm>
        <a:graphic>
          <a:graphicData uri="http://schemas.openxmlformats.org/drawingml/2006/table">
            <a:tbl>
              <a:tblPr>
                <a:noFill/>
                <a:tableStyleId>{CF78C208-4C7B-41A3-93B7-DA60C3692486}</a:tableStyleId>
              </a:tblPr>
              <a:tblGrid>
                <a:gridCol w="21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按鈕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按鈕 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Arduino 開發板接腳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說明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左接腳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GND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接地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右接腳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電阻220Ω （左）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連接電阻降低電壓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電阻220Ω （左）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D8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控制訊號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電阻220Ω  （右）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V5</a:t>
                      </a:r>
                      <a:endParaRPr sz="2000" b="0" i="0" u="none" strike="noStrike" cap="none" baseline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 b="0" i="0" u="none" strike="noStrike" cap="non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/>
                          <a:sym typeface="Times New Roman"/>
                        </a:rPr>
                        <a:t>連接正電</a:t>
                      </a:r>
                      <a:endParaRPr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90" name="Google Shape;59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839" y="2745317"/>
            <a:ext cx="1584321" cy="2791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9753600" y="3904059"/>
            <a:ext cx="1958700" cy="392400"/>
          </a:xfrm>
          <a:prstGeom prst="bentConnector3">
            <a:avLst>
              <a:gd name="adj1" fmla="val 115703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2" name="Google Shape;592;p47"/>
          <p:cNvCxnSpPr/>
          <p:nvPr/>
        </p:nvCxnSpPr>
        <p:spPr>
          <a:xfrm rot="10800000" flipH="1">
            <a:off x="9472613" y="4316810"/>
            <a:ext cx="1930132" cy="103649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3" name="Google Shape;593;p47"/>
          <p:cNvCxnSpPr/>
          <p:nvPr/>
        </p:nvCxnSpPr>
        <p:spPr>
          <a:xfrm rot="10800000" flipH="1">
            <a:off x="9059333" y="4480652"/>
            <a:ext cx="1837267" cy="81763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4" name="Google Shape;594;p47"/>
          <p:cNvCxnSpPr/>
          <p:nvPr/>
        </p:nvCxnSpPr>
        <p:spPr>
          <a:xfrm rot="10800000" flipH="1">
            <a:off x="9375049" y="4468480"/>
            <a:ext cx="2125200" cy="1324200"/>
          </a:xfrm>
          <a:prstGeom prst="bentConnector3">
            <a:avLst>
              <a:gd name="adj1" fmla="val 112948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物聯網常見開發版比較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1371600" y="1563688"/>
            <a:ext cx="4443413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聯發科 Linkit one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26" name="Google Shape;126;p4" descr="一張含有 電子用品, 電路 的圖片&#10;&#10;自動產生的描述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400300"/>
            <a:ext cx="4443413" cy="272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body" idx="3"/>
          </p:nvPr>
        </p:nvSpPr>
        <p:spPr>
          <a:xfrm>
            <a:off x="6524625" y="1563688"/>
            <a:ext cx="44450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Raspberry Pi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28" name="Google Shape;128;p4" descr="一張含有 文字, 電子用品, 電路 的圖片&#10;&#10;自動產生的描述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524625" y="2508250"/>
            <a:ext cx="4392613" cy="249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1581149" y="5268913"/>
            <a:ext cx="467527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價格經濟實惠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具有 Wi-Fi 、GPS，並且還可發簡訊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韌體方面仍有些不太穩定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支援性較低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503988" y="5268913"/>
            <a:ext cx="4106862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最便宜的微型電腦之一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 Linux 系統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支援性較低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"/>
          <p:cNvSpPr txBox="1">
            <a:spLocks noGrp="1"/>
          </p:cNvSpPr>
          <p:nvPr>
            <p:ph type="title"/>
          </p:nvPr>
        </p:nvSpPr>
        <p:spPr>
          <a:xfrm>
            <a:off x="1295400" y="44909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02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40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601" name="Google Shape;60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650" y="1508125"/>
            <a:ext cx="6960785" cy="518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9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41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000" y="1473200"/>
            <a:ext cx="9588500" cy="5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9;p48">
            <a:extLst>
              <a:ext uri="{FF2B5EF4-FFF2-40B4-BE49-F238E27FC236}">
                <a16:creationId xmlns:a16="http://schemas.microsoft.com/office/drawing/2014/main" id="{BF61FB11-A2EB-4B8F-8797-392217EA3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44909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實驗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02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body" idx="1"/>
          </p:nvPr>
        </p:nvSpPr>
        <p:spPr>
          <a:xfrm>
            <a:off x="1280158" y="413886"/>
            <a:ext cx="9865895" cy="571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 ：執行讓三顆（紅、黃、綠） LED 輪點亮，分別各點亮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            紅燈 5 秒 、黃燈  2 秒 、綠燈 5 秒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材料：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1.Arduino板 x 1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2.麵包板x 1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3.LED燈x 3  (紅、黃、綠)                             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4.電阻220Ω x 3 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42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6" name="Google Shape;599;p48">
            <a:extLst>
              <a:ext uri="{FF2B5EF4-FFF2-40B4-BE49-F238E27FC236}">
                <a16:creationId xmlns:a16="http://schemas.microsoft.com/office/drawing/2014/main" id="{6E4646E8-7C4D-4DAA-9121-54926A793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44909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LED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練習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>
            <a:spLocks noGrp="1"/>
          </p:cNvSpPr>
          <p:nvPr>
            <p:ph type="body" idx="1"/>
          </p:nvPr>
        </p:nvSpPr>
        <p:spPr>
          <a:xfrm>
            <a:off x="1371600" y="685800"/>
            <a:ext cx="96012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br>
              <a:rPr 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</a:b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功能：小夜燈，當室內暗下來時，可以自動啟動燈光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材料：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1.Arduino板 x 1    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2.麵包板x 1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3.LED燈x 1  (用220Ω電阻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)</a:t>
            </a:r>
          </a:p>
          <a:p>
            <a:pPr marL="530225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4.光敏電阻 (photocell) x 1 (不分正負極，用10kΩ電阻)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29" name="Google Shape;629;p52" descr="http://tcj2011.files.wordpress.com/2011/02/photoresistors1.jpg?w=300&amp;h=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435" y="4962525"/>
            <a:ext cx="2301875" cy="1490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2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43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9" name="Google Shape;667;p56">
            <a:extLst>
              <a:ext uri="{FF2B5EF4-FFF2-40B4-BE49-F238E27FC236}">
                <a16:creationId xmlns:a16="http://schemas.microsoft.com/office/drawing/2014/main" id="{D2172AC0-CAA3-4CC7-BDEB-6889AC30C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 實驗 -0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 實驗 -0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38" name="Google Shape;638;p53"/>
          <p:cNvSpPr txBox="1">
            <a:spLocks noGrp="1"/>
          </p:cNvSpPr>
          <p:nvPr>
            <p:ph type="body" idx="1"/>
          </p:nvPr>
        </p:nvSpPr>
        <p:spPr>
          <a:xfrm>
            <a:off x="1295400" y="1781175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39" name="Google Shape;639;p53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44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aphicFrame>
        <p:nvGraphicFramePr>
          <p:cNvPr id="640" name="Google Shape;640;p53"/>
          <p:cNvGraphicFramePr/>
          <p:nvPr>
            <p:extLst>
              <p:ext uri="{D42A27DB-BD31-4B8C-83A1-F6EECF244321}">
                <p14:modId xmlns:p14="http://schemas.microsoft.com/office/powerpoint/2010/main" val="840924951"/>
              </p:ext>
            </p:extLst>
          </p:nvPr>
        </p:nvGraphicFramePr>
        <p:xfrm>
          <a:off x="2168525" y="2255838"/>
          <a:ext cx="7854975" cy="3106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3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>
                          <a:sym typeface="Times New Roman"/>
                        </a:rPr>
                        <a:t>LED</a:t>
                      </a:r>
                      <a:endParaRPr sz="20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>
                          <a:sym typeface="Times New Roman"/>
                        </a:rPr>
                        <a:t>LED 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Arduino 開發板接腳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說明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長腳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D11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控制正電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短腳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電阻220Ω 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連接電阻降低電壓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電阻220Ω 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GND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ym typeface="Times New Roman"/>
                        </a:rPr>
                        <a:t>接地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 實驗 -0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46" name="Google Shape;646;p54"/>
          <p:cNvSpPr txBox="1">
            <a:spLocks noGrp="1"/>
          </p:cNvSpPr>
          <p:nvPr>
            <p:ph type="body" idx="1"/>
          </p:nvPr>
        </p:nvSpPr>
        <p:spPr>
          <a:xfrm>
            <a:off x="1295400" y="1781175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功能：光敏電阻接腳不分正負極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47" name="Google Shape;647;p54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45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graphicFrame>
        <p:nvGraphicFramePr>
          <p:cNvPr id="648" name="Google Shape;648;p54"/>
          <p:cNvGraphicFramePr/>
          <p:nvPr>
            <p:extLst>
              <p:ext uri="{D42A27DB-BD31-4B8C-83A1-F6EECF244321}">
                <p14:modId xmlns:p14="http://schemas.microsoft.com/office/powerpoint/2010/main" val="1692606381"/>
              </p:ext>
            </p:extLst>
          </p:nvPr>
        </p:nvGraphicFramePr>
        <p:xfrm>
          <a:off x="1985645" y="2843212"/>
          <a:ext cx="7854975" cy="375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32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ym typeface="Times New Roman"/>
                        </a:rPr>
                        <a:t>光敏電阻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光敏電阻 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Arduino 開發板接腳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說明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左接腳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>
                          <a:sym typeface="Times New Roman"/>
                        </a:rPr>
                        <a:t>電阻10K Ω  (右)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連接電阻降低電壓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右接腳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5V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連接正電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電阻10K Ω  (左)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GND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接地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zh-TW" sz="2000">
                          <a:sym typeface="Times New Roman"/>
                        </a:rPr>
                        <a:t>電阻10K Ω  (右)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ym typeface="Times New Roman"/>
                        </a:rPr>
                        <a:t>A0</a:t>
                      </a:r>
                      <a:endParaRPr sz="2000" b="0" i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ym typeface="Times New Roman"/>
                        </a:rPr>
                        <a:t>控制訊號 (類比)</a:t>
                      </a:r>
                      <a:endParaRPr sz="2000" b="0" i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49" name="Google Shape;649;p54" descr="一張含有 並排的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271125" y="1906588"/>
            <a:ext cx="5270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973469" y="4431507"/>
            <a:ext cx="2192337" cy="164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54"/>
          <p:cNvCxnSpPr>
            <a:cxnSpLocks/>
          </p:cNvCxnSpPr>
          <p:nvPr/>
        </p:nvCxnSpPr>
        <p:spPr>
          <a:xfrm flipV="1">
            <a:off x="9472613" y="3894139"/>
            <a:ext cx="1062037" cy="4095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2" name="Google Shape;652;p54"/>
          <p:cNvCxnSpPr>
            <a:cxnSpLocks/>
          </p:cNvCxnSpPr>
          <p:nvPr/>
        </p:nvCxnSpPr>
        <p:spPr>
          <a:xfrm flipV="1">
            <a:off x="9387389" y="4014789"/>
            <a:ext cx="1356811" cy="88447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 實驗 -0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68" name="Google Shape;668;p56"/>
          <p:cNvSpPr txBox="1">
            <a:spLocks noGrp="1"/>
          </p:cNvSpPr>
          <p:nvPr>
            <p:ph type="body" idx="1"/>
          </p:nvPr>
        </p:nvSpPr>
        <p:spPr>
          <a:xfrm>
            <a:off x="1295400" y="16383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r>
              <a:rPr 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範例：</a:t>
            </a:r>
            <a:endParaRPr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669" name="Google Shape;669;p5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46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3F2DB6-9273-42EA-9ACC-2D1840C9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64681"/>
            <a:ext cx="9708883" cy="386529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47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pic>
        <p:nvPicPr>
          <p:cNvPr id="708" name="Google Shape;708;p58" descr="一張含有 文字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088" y="1431925"/>
            <a:ext cx="7702550" cy="48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7;p56">
            <a:extLst>
              <a:ext uri="{FF2B5EF4-FFF2-40B4-BE49-F238E27FC236}">
                <a16:creationId xmlns:a16="http://schemas.microsoft.com/office/drawing/2014/main" id="{CAFBE6A1-94D8-4B08-BCFD-AC2E49D90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光敏電阻 實驗 -0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>
            <a:spLocks noGrp="1"/>
          </p:cNvSpPr>
          <p:nvPr>
            <p:ph type="body" idx="1"/>
          </p:nvPr>
        </p:nvSpPr>
        <p:spPr>
          <a:xfrm>
            <a:off x="1371600" y="685800"/>
            <a:ext cx="96012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zh-TW" sz="4400" dirty="0">
                <a:latin typeface="Times New Roman"/>
                <a:ea typeface="Times New Roman"/>
                <a:cs typeface="Times New Roman"/>
                <a:sym typeface="Times New Roman"/>
              </a:rPr>
              <a:t>光敏電阻 實作練習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endParaRPr sz="24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功能：當遮住光敏電阻時，點亮黃色 LED 燈，當光照射光敏電阻時，點亮紅色 LED 燈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腳位設定：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光敏電阻控制腳位為 A1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黃色 LED 燈腳位為 D8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紅色 LED 燈腳位為 D9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4" name="Google Shape;714;p59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48</a:t>
            </a:fld>
            <a:endParaRPr sz="12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 descr="&quot;&quot;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37" name="Google Shape;137;p5"/>
          <p:cNvSpPr/>
          <p:nvPr/>
        </p:nvSpPr>
        <p:spPr>
          <a:xfrm rot="5400000" flipH="1">
            <a:off x="1730376" y="-920750"/>
            <a:ext cx="1757362" cy="4408487"/>
          </a:xfrm>
          <a:custGeom>
            <a:avLst/>
            <a:gdLst/>
            <a:ahLst/>
            <a:cxnLst/>
            <a:rect l="l" t="t" r="r" b="b"/>
            <a:pathLst>
              <a:path w="1756584" h="4408488" extrusionOk="0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lnTo>
                  <a:pt x="1756584" y="440848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38" name="Google Shape;138;p5"/>
          <p:cNvSpPr/>
          <p:nvPr/>
        </p:nvSpPr>
        <p:spPr>
          <a:xfrm rot="-5400000" flipH="1">
            <a:off x="8673306" y="2182019"/>
            <a:ext cx="1755775" cy="4408488"/>
          </a:xfrm>
          <a:custGeom>
            <a:avLst/>
            <a:gdLst/>
            <a:ahLst/>
            <a:cxnLst/>
            <a:rect l="l" t="t" r="r" b="b"/>
            <a:pathLst>
              <a:path w="1755930" h="4408488" extrusionOk="0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lnTo>
                  <a:pt x="0" y="40234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1219200" y="1123950"/>
            <a:ext cx="9639300" cy="351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Libre Franklin"/>
              <a:buNone/>
            </a:pPr>
            <a:r>
              <a:rPr lang="zh-TW" sz="6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</a:t>
            </a:r>
            <a:r>
              <a:rPr lang="zh-TW" altLang="en-US" sz="6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基本介紹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0" name="Google Shape;140;p5" descr="&quot;&quot;"/>
          <p:cNvSpPr/>
          <p:nvPr/>
        </p:nvSpPr>
        <p:spPr>
          <a:xfrm>
            <a:off x="0" y="6453188"/>
            <a:ext cx="12192000" cy="4048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  <p:sp>
        <p:nvSpPr>
          <p:cNvPr id="141" name="Google Shape;141;p5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5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1371600" y="520505"/>
            <a:ext cx="9601200" cy="534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簡介</a:t>
            </a:r>
            <a:endParaRPr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淺而易懂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類似 C/C++語法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彈性開發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價格便宜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支援多樣感測器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382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許多開放資源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382588" lvl="0" indent="-25558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47" name="Google Shape;147;p6" descr="一張含有 文字, 電子用品, 電路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9300" y="1693863"/>
            <a:ext cx="4991100" cy="38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6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7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1068388" y="4798113"/>
            <a:ext cx="10982441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支援USB接頭傳輸資料及供電。</a:t>
            </a:r>
            <a:endParaRPr lang="en-US" altLang="zh-TW"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輸入電壓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Power Jack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，可以直接接上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7V_12V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電源，或是使用</a:t>
            </a: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9V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電池供電。</a:t>
            </a:r>
            <a:endParaRPr lang="en-US" altLang="zh-TW"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重新啟動按鈕。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7" name="Google Shape;157;p7" descr="一張含有 文字, 電子用品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413" y="1004888"/>
            <a:ext cx="5400675" cy="379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1936750" y="1955800"/>
            <a:ext cx="52228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1</a:t>
            </a:r>
            <a:endParaRPr sz="36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1936750" y="3910013"/>
            <a:ext cx="52228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2</a:t>
            </a:r>
            <a:endParaRPr sz="36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2641600" y="1054100"/>
            <a:ext cx="52228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3</a:t>
            </a:r>
            <a:endParaRPr sz="36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61" name="Google Shape;161;p7"/>
          <p:cNvGrpSpPr/>
          <p:nvPr/>
        </p:nvGrpSpPr>
        <p:grpSpPr>
          <a:xfrm>
            <a:off x="3073397" y="1025525"/>
            <a:ext cx="1690691" cy="692150"/>
            <a:chOff x="3025661" y="1138361"/>
            <a:chExt cx="1689997" cy="646331"/>
          </a:xfrm>
        </p:grpSpPr>
        <p:sp>
          <p:nvSpPr>
            <p:cNvPr id="162" name="Google Shape;162;p7"/>
            <p:cNvSpPr/>
            <p:nvPr/>
          </p:nvSpPr>
          <p:spPr>
            <a:xfrm>
              <a:off x="4039661" y="1138361"/>
              <a:ext cx="675997" cy="64633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  <p:cxnSp>
          <p:nvCxnSpPr>
            <p:cNvPr id="163" name="Google Shape;163;p7"/>
            <p:cNvCxnSpPr>
              <a:endCxn id="162" idx="1"/>
            </p:cNvCxnSpPr>
            <p:nvPr/>
          </p:nvCxnSpPr>
          <p:spPr>
            <a:xfrm>
              <a:off x="3025661" y="1461527"/>
              <a:ext cx="1014000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64" name="Google Shape;164;p7"/>
          <p:cNvGrpSpPr/>
          <p:nvPr/>
        </p:nvGrpSpPr>
        <p:grpSpPr>
          <a:xfrm>
            <a:off x="2387698" y="1717675"/>
            <a:ext cx="2376390" cy="1131888"/>
            <a:chOff x="2388350" y="1717744"/>
            <a:chExt cx="2375058" cy="1131551"/>
          </a:xfrm>
        </p:grpSpPr>
        <p:sp>
          <p:nvSpPr>
            <p:cNvPr id="165" name="Google Shape;165;p7"/>
            <p:cNvSpPr/>
            <p:nvPr/>
          </p:nvSpPr>
          <p:spPr>
            <a:xfrm>
              <a:off x="3395750" y="1717744"/>
              <a:ext cx="1367658" cy="113155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  <p:cxnSp>
          <p:nvCxnSpPr>
            <p:cNvPr id="166" name="Google Shape;166;p7"/>
            <p:cNvCxnSpPr>
              <a:endCxn id="165" idx="1"/>
            </p:cNvCxnSpPr>
            <p:nvPr/>
          </p:nvCxnSpPr>
          <p:spPr>
            <a:xfrm>
              <a:off x="2388350" y="2278719"/>
              <a:ext cx="1007400" cy="48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67" name="Google Shape;167;p7"/>
          <p:cNvGrpSpPr/>
          <p:nvPr/>
        </p:nvGrpSpPr>
        <p:grpSpPr>
          <a:xfrm>
            <a:off x="2459038" y="3816350"/>
            <a:ext cx="2447925" cy="831850"/>
            <a:chOff x="2458751" y="3816971"/>
            <a:chExt cx="2448529" cy="831229"/>
          </a:xfrm>
        </p:grpSpPr>
        <p:sp>
          <p:nvSpPr>
            <p:cNvPr id="168" name="Google Shape;168;p7"/>
            <p:cNvSpPr/>
            <p:nvPr/>
          </p:nvSpPr>
          <p:spPr>
            <a:xfrm>
              <a:off x="3687779" y="3816971"/>
              <a:ext cx="1219501" cy="831229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  <p:cxnSp>
          <p:nvCxnSpPr>
            <p:cNvPr id="169" name="Google Shape;169;p7"/>
            <p:cNvCxnSpPr>
              <a:stCxn id="159" idx="3"/>
              <a:endCxn id="168" idx="1"/>
            </p:cNvCxnSpPr>
            <p:nvPr/>
          </p:nvCxnSpPr>
          <p:spPr>
            <a:xfrm rot="10800000" flipH="1">
              <a:off x="2458751" y="4232479"/>
              <a:ext cx="1229100" cy="9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2" name="Google Shape;218;p11">
            <a:extLst>
              <a:ext uri="{FF2B5EF4-FFF2-40B4-BE49-F238E27FC236}">
                <a16:creationId xmlns:a16="http://schemas.microsoft.com/office/drawing/2014/main" id="{72BB7075-66FF-4928-B9AC-DE0941625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UNO 板介紹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8"/>
          <p:cNvGrpSpPr/>
          <p:nvPr/>
        </p:nvGrpSpPr>
        <p:grpSpPr>
          <a:xfrm>
            <a:off x="3427413" y="908050"/>
            <a:ext cx="5400675" cy="3892550"/>
            <a:chOff x="3427415" y="908050"/>
            <a:chExt cx="5400675" cy="3892651"/>
          </a:xfrm>
        </p:grpSpPr>
        <p:pic>
          <p:nvPicPr>
            <p:cNvPr id="178" name="Google Shape;178;p8" descr="一張含有 文字, 電子用品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27415" y="1005458"/>
              <a:ext cx="5400675" cy="3795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8"/>
            <p:cNvSpPr/>
            <p:nvPr/>
          </p:nvSpPr>
          <p:spPr>
            <a:xfrm>
              <a:off x="4797427" y="908050"/>
              <a:ext cx="3873500" cy="89061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</p:grpSp>
      <p:sp>
        <p:nvSpPr>
          <p:cNvPr id="181" name="Google Shape;181;p8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8</a:t>
            </a:fld>
            <a:endParaRPr sz="12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983916" y="4766608"/>
            <a:ext cx="899795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數位接腳:由右到左那他分別是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4-1：數位接腳0到數位接腳13</a:t>
            </a:r>
            <a:endParaRPr lang="en-US" altLang="zh-TW" sz="28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4-2：GND: 接地接腳。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8670925" y="706438"/>
            <a:ext cx="52228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4</a:t>
            </a:r>
            <a:endParaRPr sz="36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1" name="Google Shape;218;p11">
            <a:extLst>
              <a:ext uri="{FF2B5EF4-FFF2-40B4-BE49-F238E27FC236}">
                <a16:creationId xmlns:a16="http://schemas.microsoft.com/office/drawing/2014/main" id="{8B938658-352B-4323-874B-E389BA1718A7}"/>
              </a:ext>
            </a:extLst>
          </p:cNvPr>
          <p:cNvSpPr txBox="1">
            <a:spLocks/>
          </p:cNvSpPr>
          <p:nvPr/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 baseline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UNO </a:t>
            </a: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板介紹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1"/>
          <p:cNvGrpSpPr/>
          <p:nvPr/>
        </p:nvGrpSpPr>
        <p:grpSpPr>
          <a:xfrm>
            <a:off x="6070600" y="454025"/>
            <a:ext cx="5400675" cy="3862388"/>
            <a:chOff x="6070282" y="453846"/>
            <a:chExt cx="5400675" cy="3862678"/>
          </a:xfrm>
        </p:grpSpPr>
        <p:pic>
          <p:nvPicPr>
            <p:cNvPr id="216" name="Google Shape;216;p11" descr="一張含有 文字, 電子用品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70282" y="453846"/>
              <a:ext cx="5400675" cy="3795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1"/>
            <p:cNvSpPr/>
            <p:nvPr/>
          </p:nvSpPr>
          <p:spPr>
            <a:xfrm>
              <a:off x="8091170" y="3425869"/>
              <a:ext cx="1905000" cy="890655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endParaRPr>
            </a:p>
          </p:txBody>
        </p:sp>
      </p:grpSp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1068388" y="307975"/>
            <a:ext cx="7978775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Arduino UNO 板介紹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068388" y="2833718"/>
            <a:ext cx="1064418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5.</a:t>
            </a:r>
            <a:r>
              <a:rPr lang="zh-TW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 </a:t>
            </a:r>
            <a:r>
              <a:rPr lang="zh-TW" sz="28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電源控制的接腳：(由右至左)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-1: Vin (電源輸入)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-2: Gnd (接地)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-3: Gnd (接地)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-4: 5V (5V 電源輸出)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-5: 3V3 (3V電源輸出)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</a:t>
            </a: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: RESET (重新執行程式)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-7: IOREF（輸出入埠電壓參考）</a:t>
            </a:r>
            <a:endParaRPr sz="2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-8: 空接，沒有任何作用。</a:t>
            </a:r>
            <a:endParaRPr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7569200" y="3800475"/>
            <a:ext cx="52228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5</a:t>
            </a:r>
            <a:endParaRPr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sldNum" idx="12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re Franklin"/>
                <a:sym typeface="Libre Franklin"/>
              </a:rPr>
              <a:t>9</a:t>
            </a:fld>
            <a:endParaRPr sz="120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裁剪">
    <a:dk1>
      <a:srgbClr val="000000"/>
    </a:dk1>
    <a:lt1>
      <a:srgbClr val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3026</Words>
  <Application>Microsoft Office PowerPoint</Application>
  <PresentationFormat>寬螢幕</PresentationFormat>
  <Paragraphs>419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標楷體</vt:lpstr>
      <vt:lpstr>Calibri</vt:lpstr>
      <vt:lpstr>Arial</vt:lpstr>
      <vt:lpstr>Times New Roman</vt:lpstr>
      <vt:lpstr>Libre Franklin</vt:lpstr>
      <vt:lpstr>裁剪</vt:lpstr>
      <vt:lpstr>PowerPoint 簡報</vt:lpstr>
      <vt:lpstr>PowerPoint 簡報</vt:lpstr>
      <vt:lpstr>PowerPoint 簡報</vt:lpstr>
      <vt:lpstr>物聯網常見開發版比較</vt:lpstr>
      <vt:lpstr>PowerPoint 簡報</vt:lpstr>
      <vt:lpstr>PowerPoint 簡報</vt:lpstr>
      <vt:lpstr>Arduino UNO 板介紹</vt:lpstr>
      <vt:lpstr>PowerPoint 簡報</vt:lpstr>
      <vt:lpstr>Arduino UNO 板介紹</vt:lpstr>
      <vt:lpstr>Arduino UNO 板介紹</vt:lpstr>
      <vt:lpstr>Arduino UNO 板介紹</vt:lpstr>
      <vt:lpstr>PowerPoint 簡報</vt:lpstr>
      <vt:lpstr>PowerPoint 簡報</vt:lpstr>
      <vt:lpstr>PowerPoint 簡報</vt:lpstr>
      <vt:lpstr>PowerPoint 簡報</vt:lpstr>
      <vt:lpstr>PowerPoint 簡報</vt:lpstr>
      <vt:lpstr>Led 實驗</vt:lpstr>
      <vt:lpstr>PowerPoint 簡報</vt:lpstr>
      <vt:lpstr>PowerPoint 簡報</vt:lpstr>
      <vt:lpstr>PowerPoint 簡報</vt:lpstr>
      <vt:lpstr>PowerPoint 簡報</vt:lpstr>
      <vt:lpstr>電阻色碼計算器</vt:lpstr>
      <vt:lpstr>麵包板</vt:lpstr>
      <vt:lpstr>PowerPoint 簡報</vt:lpstr>
      <vt:lpstr>PowerPoint 簡報</vt:lpstr>
      <vt:lpstr>錯誤用法</vt:lpstr>
      <vt:lpstr>PowerPoint 簡報</vt:lpstr>
      <vt:lpstr>PowerPoint 簡報</vt:lpstr>
      <vt:lpstr>PowerPoint 簡報</vt:lpstr>
      <vt:lpstr>PowerPoint 簡報</vt:lpstr>
      <vt:lpstr>麵包板接線 (用程式控制)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LED 實驗 - 02</vt:lpstr>
      <vt:lpstr>LED 實驗 - 02</vt:lpstr>
      <vt:lpstr>LED 練習</vt:lpstr>
      <vt:lpstr>光敏電阻 實驗 -01</vt:lpstr>
      <vt:lpstr>光敏電阻 實驗 -01</vt:lpstr>
      <vt:lpstr>光敏電阻 實驗 -01</vt:lpstr>
      <vt:lpstr>光敏電阻 實驗 -01</vt:lpstr>
      <vt:lpstr>光敏電阻 實驗 -01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ARDUINO應用設計</dc:title>
  <dc:creator>欣哲 李</dc:creator>
  <cp:lastModifiedBy>B10656046</cp:lastModifiedBy>
  <cp:revision>18</cp:revision>
  <dcterms:created xsi:type="dcterms:W3CDTF">2021-01-18T12:31:56Z</dcterms:created>
  <dcterms:modified xsi:type="dcterms:W3CDTF">2021-11-02T19:41:45Z</dcterms:modified>
</cp:coreProperties>
</file>